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3"/>
    <p:sldId id="265" r:id="rId4"/>
    <p:sldId id="280" r:id="rId5"/>
    <p:sldId id="271" r:id="rId6"/>
    <p:sldId id="274" r:id="rId7"/>
    <p:sldId id="276" r:id="rId8"/>
    <p:sldId id="278" r:id="rId9"/>
    <p:sldId id="279" r:id="rId10"/>
    <p:sldId id="275" r:id="rId11"/>
    <p:sldId id="277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/>
    <p:restoredTop sz="92746"/>
  </p:normalViewPr>
  <p:slideViewPr>
    <p:cSldViewPr snapToGrid="0" snapToObjects="1">
      <p:cViewPr>
        <p:scale>
          <a:sx n="67" d="100"/>
          <a:sy n="67" d="100"/>
        </p:scale>
        <p:origin x="209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F0CAA-BA1E-AE42-ACF3-C2FF10DD0B1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34DE84-92C1-D945-9B74-F5EF0A70E7A1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36520" y="2529642"/>
            <a:ext cx="9144000" cy="1655762"/>
          </a:xfrm>
        </p:spPr>
        <p:txBody>
          <a:bodyPr>
            <a:normAutofit/>
          </a:bodyPr>
          <a:lstStyle/>
          <a:p>
            <a:pPr algn="r"/>
            <a:endParaRPr kumimoji="1" lang="en-US" altLang="zh-CN" sz="3600" dirty="0" smtClean="0"/>
          </a:p>
          <a:p>
            <a:pPr algn="r"/>
            <a:r>
              <a:rPr kumimoji="1" lang="en-US" altLang="zh-CN" sz="3600" dirty="0" smtClean="0"/>
              <a:t>Spring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2018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-263114" y="997615"/>
            <a:ext cx="12725399" cy="203132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 smtClean="0"/>
              <a:t>Intercultural communication II</a:t>
            </a:r>
            <a:endParaRPr kumimoji="1" lang="en-US" altLang="zh-CN" sz="7200" dirty="0" smtClean="0"/>
          </a:p>
          <a:p>
            <a:pPr algn="ctr"/>
            <a:r>
              <a:rPr kumimoji="1" lang="en-US" altLang="zh-CN" sz="5400" dirty="0" smtClean="0"/>
              <a:t>Intercultural communication in business</a:t>
            </a:r>
            <a:endParaRPr kumimoji="1" lang="zh-CN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0" y="4159419"/>
            <a:ext cx="4076700" cy="271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91536"/>
            <a:ext cx="4083872" cy="27280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74" y="4185404"/>
            <a:ext cx="4031425" cy="269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" y="33650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r>
              <a:rPr kumimoji="1" lang="en-US" altLang="zh-CN" b="1" dirty="0" smtClean="0"/>
              <a:t>: </a:t>
            </a:r>
            <a:br>
              <a:rPr kumimoji="1" lang="en-US" altLang="zh-CN" b="1" dirty="0" smtClean="0"/>
            </a:br>
            <a:r>
              <a:rPr kumimoji="1" lang="en-US" altLang="zh-CN" sz="2800" b="1" dirty="0" smtClean="0"/>
              <a:t>what we do this term</a:t>
            </a:r>
            <a:endParaRPr kumimoji="1" lang="zh-CN" altLang="en-US" sz="28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85750" y="1409699"/>
          <a:ext cx="11563350" cy="480012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418280"/>
                <a:gridCol w="7145070"/>
              </a:tblGrid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Week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What to cover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 (March 5 - March 11)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Introduction &amp; Chapter 1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 (March 12 -March 18)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1 &amp;Chapter 2 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 (March 19 -March 25)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2 writing emails and memos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 (March 26 -April 1)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3 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 (April 2 – April 8)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4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 (April 9 – April 15)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5 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7&amp; 8 (April 16 – April 29)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6 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 &amp; 10 (April 30 – May 13)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7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 &amp; 12 (May 14 – May27)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Chapter 8 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3637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</a:rPr>
                        <a:t>1</a:t>
                      </a:r>
                      <a:r>
                        <a:rPr lang="en-US" altLang="zh-CN" sz="2400" kern="100" dirty="0" smtClean="0">
                          <a:effectLst/>
                        </a:rPr>
                        <a:t>3</a:t>
                      </a:r>
                      <a:r>
                        <a:rPr lang="en-US" sz="2400" kern="100" dirty="0" smtClean="0">
                          <a:effectLst/>
                        </a:rPr>
                        <a:t> (</a:t>
                      </a:r>
                      <a:r>
                        <a:rPr lang="en-US" altLang="zh-CN" sz="2400" kern="100" dirty="0" smtClean="0">
                          <a:effectLst/>
                        </a:rPr>
                        <a:t>May</a:t>
                      </a:r>
                      <a:r>
                        <a:rPr lang="zh-CN" altLang="en-US" sz="2400" kern="100" dirty="0" smtClean="0">
                          <a:effectLst/>
                        </a:rPr>
                        <a:t> </a:t>
                      </a:r>
                      <a:r>
                        <a:rPr lang="en-US" altLang="zh-CN" sz="2400" kern="100" dirty="0" smtClean="0">
                          <a:effectLst/>
                        </a:rPr>
                        <a:t>28</a:t>
                      </a:r>
                      <a:r>
                        <a:rPr lang="en-US" sz="2400" kern="100" dirty="0" smtClean="0">
                          <a:effectLst/>
                        </a:rPr>
                        <a:t>– June 4)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Final test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4316" y="1945194"/>
            <a:ext cx="9144000" cy="1050516"/>
          </a:xfrm>
        </p:spPr>
        <p:txBody>
          <a:bodyPr/>
          <a:lstStyle/>
          <a:p>
            <a:r>
              <a:rPr kumimoji="1" lang="en-US" altLang="zh-CN" b="1" smtClean="0"/>
              <a:t>questions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2752" y="2002532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smtClean="0"/>
              <a:t>Course introduction and requirements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752850" y="486982"/>
            <a:ext cx="10515600" cy="361385"/>
          </a:xfrm>
        </p:spPr>
        <p:txBody>
          <a:bodyPr>
            <a:noAutofit/>
          </a:bodyPr>
          <a:lstStyle/>
          <a:p>
            <a:pPr algn="r"/>
            <a:r>
              <a:rPr kumimoji="1" lang="en-US" altLang="zh-CN" sz="3200" b="1" dirty="0" smtClean="0"/>
              <a:t>Course introduction</a:t>
            </a:r>
            <a:endParaRPr kumimoji="1"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42900" y="1095420"/>
            <a:ext cx="11582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             </a:t>
            </a:r>
            <a:r>
              <a:rPr kumimoji="1" lang="en-US" altLang="zh-CN" sz="4000" dirty="0"/>
              <a:t>P</a:t>
            </a:r>
            <a:r>
              <a:rPr kumimoji="1" lang="en-US" altLang="zh-CN" sz="4000" dirty="0" smtClean="0"/>
              <a:t>urpose of this course</a:t>
            </a:r>
            <a:endParaRPr kumimoji="1" lang="en-US" altLang="zh-CN" sz="4000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 smtClean="0">
                <a:ea typeface="宋体" panose="02010600030101010101" pitchFamily="2" charset="-122"/>
                <a:cs typeface="Arial" panose="020B0604020202020204" pitchFamily="34" charset="0"/>
              </a:rPr>
              <a:t>understand </a:t>
            </a:r>
            <a:r>
              <a:rPr lang="en-US" altLang="zh-CN" sz="3600" dirty="0">
                <a:ea typeface="宋体" panose="02010600030101010101" pitchFamily="2" charset="-122"/>
                <a:cs typeface="Arial" panose="020B0604020202020204" pitchFamily="34" charset="0"/>
              </a:rPr>
              <a:t>the ways in which culture interrelates with and </a:t>
            </a:r>
            <a:r>
              <a:rPr lang="en-US" altLang="zh-CN" sz="3600" dirty="0" smtClean="0">
                <a:ea typeface="宋体" panose="02010600030101010101" pitchFamily="2" charset="-122"/>
                <a:cs typeface="Arial" panose="020B0604020202020204" pitchFamily="34" charset="0"/>
              </a:rPr>
              <a:t>affects </a:t>
            </a:r>
            <a:r>
              <a:rPr lang="en-US" altLang="zh-CN" sz="3600" dirty="0">
                <a:ea typeface="宋体" panose="02010600030101010101" pitchFamily="2" charset="-122"/>
                <a:cs typeface="Arial" panose="020B0604020202020204" pitchFamily="34" charset="0"/>
              </a:rPr>
              <a:t>communication </a:t>
            </a:r>
            <a:r>
              <a:rPr lang="en-US" altLang="zh-CN" sz="3600" dirty="0" smtClean="0">
                <a:ea typeface="宋体" panose="02010600030101010101" pitchFamily="2" charset="-122"/>
                <a:cs typeface="Arial" panose="020B0604020202020204" pitchFamily="34" charset="0"/>
              </a:rPr>
              <a:t>processes in business. </a:t>
            </a:r>
            <a:endParaRPr lang="en-US" altLang="zh-CN" sz="3600" dirty="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 smtClean="0">
                <a:ea typeface="宋体" panose="02010600030101010101" pitchFamily="2" charset="-122"/>
                <a:cs typeface="Arial" panose="020B0604020202020204" pitchFamily="34" charset="0"/>
              </a:rPr>
              <a:t>gain </a:t>
            </a:r>
            <a:r>
              <a:rPr lang="en-US" altLang="zh-CN" sz="3600" dirty="0">
                <a:ea typeface="宋体" panose="02010600030101010101" pitchFamily="2" charset="-122"/>
                <a:cs typeface="Arial" panose="020B0604020202020204" pitchFamily="34" charset="0"/>
              </a:rPr>
              <a:t>knowledge, skills and attitudes that will increase your intercultural communication </a:t>
            </a:r>
            <a:r>
              <a:rPr lang="en-US" altLang="zh-CN" sz="3600" dirty="0" smtClean="0">
                <a:ea typeface="宋体" panose="02010600030101010101" pitchFamily="2" charset="-122"/>
                <a:cs typeface="Arial" panose="020B0604020202020204" pitchFamily="34" charset="0"/>
              </a:rPr>
              <a:t>competence in business.  </a:t>
            </a:r>
            <a:endParaRPr lang="en-US" altLang="zh-CN" sz="36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" y="5809878"/>
            <a:ext cx="7079206" cy="1048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5809878"/>
            <a:ext cx="5130800" cy="10481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2900" y="4667454"/>
            <a:ext cx="11226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Arial" panose="020B0604020202020204" pitchFamily="34" charset="0"/>
              </a:rPr>
              <a:t>Intercultural learning involves affective and behavioral processes, as well as cognitive ones.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endParaRPr kumimoji="1"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163433"/>
            <a:ext cx="10322750" cy="769441"/>
          </a:xfrm>
          <a:prstGeom prst="rect">
            <a:avLst/>
          </a:prstGeom>
          <a:solidFill>
            <a:srgbClr val="00B050">
              <a:alpha val="9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dirty="0" smtClean="0"/>
              <a:t>Intercultural communication in business</a:t>
            </a:r>
            <a:endParaRPr kumimoji="1" lang="zh-CN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7061201" y="3062712"/>
            <a:ext cx="4559300" cy="1754326"/>
          </a:xfrm>
          <a:prstGeom prst="rect">
            <a:avLst/>
          </a:prstGeom>
          <a:solidFill>
            <a:srgbClr val="00B050">
              <a:alpha val="9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 smtClean="0"/>
              <a:t>Common business conducts</a:t>
            </a:r>
            <a:endParaRPr kumimoji="1" lang="en-US" altLang="zh-CN" sz="3600" dirty="0" smtClean="0"/>
          </a:p>
          <a:p>
            <a:pPr algn="ctr"/>
            <a:r>
              <a:rPr kumimoji="1" lang="en-US" altLang="zh-CN" sz="3600" dirty="0" smtClean="0"/>
              <a:t>Emails &amp; memos</a:t>
            </a:r>
            <a:endParaRPr kumimoji="1"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350645" y="2963770"/>
            <a:ext cx="5448300" cy="2062103"/>
          </a:xfrm>
          <a:prstGeom prst="rect">
            <a:avLst/>
          </a:prstGeom>
          <a:solidFill>
            <a:srgbClr val="00B050">
              <a:alpha val="93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zh-CN" sz="2000" dirty="0" smtClean="0"/>
          </a:p>
          <a:p>
            <a:pPr algn="ctr"/>
            <a:r>
              <a:rPr kumimoji="1" lang="en-US" altLang="zh-CN" sz="3600" dirty="0" smtClean="0"/>
              <a:t>Basic theories Last term</a:t>
            </a:r>
            <a:endParaRPr kumimoji="1" lang="en-US" altLang="zh-CN" sz="3600" dirty="0" smtClean="0"/>
          </a:p>
          <a:p>
            <a:pPr algn="ctr"/>
            <a:r>
              <a:rPr kumimoji="1" lang="en-US" altLang="zh-CN" sz="3600" dirty="0"/>
              <a:t>More terms &amp; essential </a:t>
            </a:r>
            <a:r>
              <a:rPr kumimoji="1" lang="en-US" altLang="zh-CN" sz="3600" dirty="0" smtClean="0"/>
              <a:t>principles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8916652" y="1999951"/>
            <a:ext cx="472440" cy="9956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074795" y="1963301"/>
            <a:ext cx="472440" cy="9956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br>
              <a:rPr kumimoji="1" lang="en-US" altLang="zh-CN" sz="3200" b="1" dirty="0" smtClean="0"/>
            </a:br>
            <a:br>
              <a:rPr kumimoji="1" lang="en-US" altLang="zh-CN" b="1" dirty="0"/>
            </a:br>
            <a:r>
              <a:rPr kumimoji="1" lang="en-US" altLang="zh-CN" b="1" dirty="0" smtClean="0"/>
              <a:t>Assessment</a:t>
            </a:r>
            <a:endParaRPr kumimoji="1"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0" y="1885950"/>
          <a:ext cx="12192000" cy="43014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6100"/>
                <a:gridCol w="2228850"/>
                <a:gridCol w="6877050"/>
              </a:tblGrid>
              <a:tr h="251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 </a:t>
                      </a:r>
                      <a:r>
                        <a:rPr lang="en-US" sz="2400" kern="100" dirty="0">
                          <a:effectLst/>
                        </a:rPr>
                        <a:t>Way of assessment 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Percentage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What it is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986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Final test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40%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Defining </a:t>
                      </a:r>
                      <a:r>
                        <a:rPr lang="en-US" sz="2400" kern="100" dirty="0" smtClean="0">
                          <a:effectLst/>
                        </a:rPr>
                        <a:t>terms,</a:t>
                      </a:r>
                      <a:r>
                        <a:rPr lang="en-US" sz="2400" kern="100" baseline="0" dirty="0" smtClean="0">
                          <a:effectLst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</a:rPr>
                        <a:t>Answering questions,</a:t>
                      </a:r>
                      <a:r>
                        <a:rPr lang="en-US" sz="2400" kern="100" baseline="0" dirty="0" smtClean="0">
                          <a:effectLst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</a:rPr>
                        <a:t>Multiple choices,</a:t>
                      </a:r>
                      <a:r>
                        <a:rPr lang="en-US" sz="2400" kern="100" baseline="0" dirty="0" smtClean="0">
                          <a:effectLst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</a:rPr>
                        <a:t>True/false,</a:t>
                      </a:r>
                      <a:r>
                        <a:rPr lang="en-US" sz="2400" kern="100" baseline="0" dirty="0" smtClean="0">
                          <a:effectLst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</a:rPr>
                        <a:t>Case </a:t>
                      </a:r>
                      <a:r>
                        <a:rPr lang="en-US" sz="2400" kern="100" dirty="0">
                          <a:effectLst/>
                        </a:rPr>
                        <a:t>study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7543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Quizzes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10%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</a:rPr>
                        <a:t>Vocabulary,</a:t>
                      </a:r>
                      <a:r>
                        <a:rPr lang="en-US" sz="2400" kern="100" baseline="0" dirty="0" smtClean="0">
                          <a:effectLst/>
                        </a:rPr>
                        <a:t>  </a:t>
                      </a:r>
                      <a:r>
                        <a:rPr lang="en-US" sz="2400" kern="100" dirty="0" smtClean="0">
                          <a:effectLst/>
                        </a:rPr>
                        <a:t>Answering </a:t>
                      </a:r>
                      <a:r>
                        <a:rPr lang="en-US" sz="2400" kern="100" dirty="0">
                          <a:effectLst/>
                        </a:rPr>
                        <a:t>questions</a:t>
                      </a:r>
                      <a:endParaRPr lang="zh-CN" sz="24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Once every two or three weeks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251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writing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20%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Writing emails &amp;memos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5029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Home-taking </a:t>
                      </a:r>
                      <a:r>
                        <a:rPr lang="en-US" sz="2400" kern="100" dirty="0" smtClean="0">
                          <a:effectLst/>
                        </a:rPr>
                        <a:t>homework (</a:t>
                      </a:r>
                      <a:r>
                        <a:rPr lang="en-US" sz="2400" kern="100" dirty="0">
                          <a:effectLst/>
                        </a:rPr>
                        <a:t>written)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10%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Everyweek</a:t>
                      </a:r>
                      <a:r>
                        <a:rPr lang="en-US" sz="2400" kern="100" dirty="0">
                          <a:effectLst/>
                        </a:rPr>
                        <a:t> assignment </a:t>
                      </a:r>
                      <a:endParaRPr lang="zh-CN" sz="24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individual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5029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Home-taking </a:t>
                      </a:r>
                      <a:r>
                        <a:rPr lang="en-US" sz="2400" kern="100" dirty="0" smtClean="0">
                          <a:effectLst/>
                        </a:rPr>
                        <a:t>homework (</a:t>
                      </a:r>
                      <a:r>
                        <a:rPr lang="en-US" sz="2400" kern="100" dirty="0">
                          <a:effectLst/>
                        </a:rPr>
                        <a:t>oral)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10%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Everyweek</a:t>
                      </a:r>
                      <a:r>
                        <a:rPr lang="en-US" sz="2400" kern="100" dirty="0">
                          <a:effectLst/>
                        </a:rPr>
                        <a:t> assignment</a:t>
                      </a:r>
                      <a:endParaRPr lang="zh-CN" sz="24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Group 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251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Class involvement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10%</a:t>
                      </a:r>
                      <a:endParaRPr lang="zh-CN" sz="2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Each “no”, “sorry”… will cost one point</a:t>
                      </a:r>
                      <a:endParaRPr lang="zh-CN" sz="2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br>
              <a:rPr kumimoji="1" lang="en-US" altLang="zh-CN" sz="3200" b="1" dirty="0" smtClean="0"/>
            </a:br>
            <a:br>
              <a:rPr kumimoji="1" lang="en-US" altLang="zh-CN" b="1" dirty="0"/>
            </a:br>
            <a:r>
              <a:rPr kumimoji="1" lang="en-US" altLang="zh-CN" b="1" dirty="0" smtClean="0"/>
              <a:t>Assessment</a:t>
            </a:r>
            <a:endParaRPr kumimoji="1"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81"/>
          <a:stretch>
            <a:fillRect/>
          </a:stretch>
        </p:blipFill>
        <p:spPr>
          <a:xfrm>
            <a:off x="184149" y="1091635"/>
            <a:ext cx="8811289" cy="1608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4149" y="2957003"/>
            <a:ext cx="11512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3200" dirty="0" smtClean="0"/>
              <a:t>Once the task is given, each one needs to do it by writing on your notebook.</a:t>
            </a:r>
            <a:endParaRPr kumimoji="1" lang="en-US" altLang="zh-CN" sz="3200" dirty="0" smtClean="0"/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Two groups prepare an oral presentation (PPT) about the same task(5 minutes).</a:t>
            </a:r>
            <a:endParaRPr kumimoji="1" lang="en-US" altLang="zh-CN" sz="3200" dirty="0" smtClean="0"/>
          </a:p>
          <a:p>
            <a:pPr marL="342900" indent="-342900">
              <a:buAutoNum type="arabicPeriod"/>
            </a:pPr>
            <a:r>
              <a:rPr kumimoji="1" lang="en-US" altLang="zh-CN" sz="3200" dirty="0" smtClean="0"/>
              <a:t>Both the written one and oral one need to include at least one reference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br>
              <a:rPr kumimoji="1" lang="en-US" altLang="zh-CN" sz="3200" b="1" dirty="0" smtClean="0"/>
            </a:br>
            <a:br>
              <a:rPr kumimoji="1" lang="en-US" altLang="zh-CN" b="1" dirty="0"/>
            </a:br>
            <a:r>
              <a:rPr kumimoji="1" lang="en-US" altLang="zh-CN" b="1" dirty="0" smtClean="0"/>
              <a:t>Assessment</a:t>
            </a:r>
            <a:endParaRPr kumimoji="1"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81"/>
          <a:stretch>
            <a:fillRect/>
          </a:stretch>
        </p:blipFill>
        <p:spPr>
          <a:xfrm>
            <a:off x="184149" y="1091635"/>
            <a:ext cx="5492751" cy="10028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1398" y="9929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Once the task is given, each one needs to do it by writing on your notebook.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Two groups prepare an oral presentation (PPT) about the same task(5 minutes).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8005" y="2496495"/>
            <a:ext cx="118454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800" dirty="0" smtClean="0"/>
              <a:t>The notebook needs to be of regular size, not too large or too small; independent papers are not acceptable.</a:t>
            </a:r>
            <a:endParaRPr kumimoji="1" lang="en-US" altLang="zh-CN" sz="2800" dirty="0" smtClean="0"/>
          </a:p>
          <a:p>
            <a:pPr marL="342900" indent="-342900">
              <a:buAutoNum type="arabicPeriod"/>
            </a:pPr>
            <a:r>
              <a:rPr kumimoji="1" lang="en-US" altLang="zh-CN" sz="2800" dirty="0" smtClean="0"/>
              <a:t>The notebook serves just this course.</a:t>
            </a:r>
            <a:endParaRPr kumimoji="1" lang="en-US" altLang="zh-CN" sz="2800" dirty="0" smtClean="0"/>
          </a:p>
          <a:p>
            <a:pPr marL="342900" indent="-342900">
              <a:buAutoNum type="arabicPeriod"/>
            </a:pPr>
            <a:r>
              <a:rPr kumimoji="1" lang="en-US" altLang="zh-CN" sz="2800" dirty="0" smtClean="0"/>
              <a:t>Each group has no more than 3 members (only two or three).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en-US" altLang="zh-CN" sz="2800" dirty="0" smtClean="0"/>
              <a:t>Monitor submits one copy of the group name list to your teacher next class.</a:t>
            </a:r>
            <a:endParaRPr kumimoji="1" lang="en-US" altLang="zh-CN" sz="2800" dirty="0" smtClean="0"/>
          </a:p>
          <a:p>
            <a:pPr marL="342900" indent="-342900">
              <a:buAutoNum type="arabicPeriod"/>
            </a:pPr>
            <a:r>
              <a:rPr kumimoji="1" lang="en-US" altLang="zh-CN" sz="2800" b="1" dirty="0" smtClean="0"/>
              <a:t>Monitor</a:t>
            </a:r>
            <a:r>
              <a:rPr kumimoji="1" lang="en-US" altLang="zh-CN" sz="2800" dirty="0" smtClean="0"/>
              <a:t> joins the QQ group (</a:t>
            </a:r>
            <a:r>
              <a:rPr kumimoji="1" lang="fi-FI" altLang="zh-CN" sz="2800" dirty="0"/>
              <a:t>584856875</a:t>
            </a:r>
            <a:r>
              <a:rPr kumimoji="1" lang="en-US" altLang="zh-CN" sz="2800" dirty="0" smtClean="0"/>
              <a:t>), providing your name and class number when applying.</a:t>
            </a:r>
            <a:endParaRPr kumimoji="1"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br>
              <a:rPr kumimoji="1" lang="en-US" altLang="zh-CN" sz="3200" b="1" dirty="0" smtClean="0"/>
            </a:br>
            <a:br>
              <a:rPr kumimoji="1" lang="en-US" altLang="zh-CN" b="1" dirty="0"/>
            </a:br>
            <a:r>
              <a:rPr kumimoji="1" lang="en-US" altLang="zh-CN" b="1" dirty="0" smtClean="0"/>
              <a:t>Assessment</a:t>
            </a:r>
            <a:endParaRPr kumimoji="1"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81"/>
          <a:stretch>
            <a:fillRect/>
          </a:stretch>
        </p:blipFill>
        <p:spPr>
          <a:xfrm>
            <a:off x="184149" y="1091635"/>
            <a:ext cx="5492751" cy="10028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1398" y="9929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Once the task is given, each one needs to do it by writing on your notebook.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Two groups prepare an oral presentation (PPT) about the same task(5 minutes).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6696" y="2339562"/>
            <a:ext cx="108294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800" b="1" dirty="0" smtClean="0"/>
              <a:t>Advantages of using reference</a:t>
            </a:r>
            <a:endParaRPr kumimoji="1" lang="en-US" altLang="zh-CN" sz="28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Evidence-based, and , therefore, more reliable and convincing;</a:t>
            </a:r>
            <a:endParaRPr kumimoji="1" lang="en-US" altLang="zh-CN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Showing you are aware of other researchers’ ideas;</a:t>
            </a:r>
            <a:endParaRPr kumimoji="1" lang="en-US" altLang="zh-CN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Giving your text academic “weight”;</a:t>
            </a:r>
            <a:endParaRPr kumimoji="1" lang="en-US" altLang="zh-CN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Enabling readers to find the original source if necessary.</a:t>
            </a:r>
            <a:endParaRPr kumimoji="1" lang="en-US" altLang="zh-CN" sz="2800" dirty="0" smtClean="0"/>
          </a:p>
        </p:txBody>
      </p:sp>
      <p:sp>
        <p:nvSpPr>
          <p:cNvPr id="9" name="矩形 8"/>
          <p:cNvSpPr/>
          <p:nvPr/>
        </p:nvSpPr>
        <p:spPr>
          <a:xfrm>
            <a:off x="316696" y="4732659"/>
            <a:ext cx="9664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 smtClean="0"/>
              <a:t>2. how to use references</a:t>
            </a:r>
            <a:endParaRPr kumimoji="1" lang="en-US" altLang="zh-CN" sz="28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Refer to the textbook</a:t>
            </a:r>
            <a:endParaRPr kumimoji="1"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1385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Course introduction</a:t>
            </a:r>
            <a:br>
              <a:rPr kumimoji="1" lang="en-US" altLang="zh-CN" sz="3200" b="1" dirty="0" smtClean="0"/>
            </a:br>
            <a:br>
              <a:rPr kumimoji="1" lang="en-US" altLang="zh-CN" b="1" dirty="0"/>
            </a:br>
            <a:r>
              <a:rPr kumimoji="1" lang="en-US" altLang="zh-CN" b="1" dirty="0" smtClean="0"/>
              <a:t>what we do in class</a:t>
            </a:r>
            <a:endParaRPr kumimoji="1"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5" y="5809878"/>
            <a:ext cx="7079206" cy="10481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0"/>
            <a:ext cx="1746250" cy="8785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5809878"/>
            <a:ext cx="5130800" cy="10481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100" y="2209800"/>
            <a:ext cx="10934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 smtClean="0"/>
              <a:t>Review: terms, principles (answering questions, oral </a:t>
            </a:r>
            <a:r>
              <a:rPr kumimoji="1" lang="en-US" altLang="zh-CN" sz="3200" dirty="0" err="1" smtClean="0"/>
              <a:t>ppt</a:t>
            </a:r>
            <a:r>
              <a:rPr kumimoji="1" lang="en-US" altLang="zh-CN" sz="3200" dirty="0" smtClean="0"/>
              <a:t> presentation)</a:t>
            </a:r>
            <a:endParaRPr kumimoji="1"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 smtClean="0"/>
              <a:t>Objectives for the new class</a:t>
            </a:r>
            <a:endParaRPr kumimoji="1"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 smtClean="0"/>
              <a:t>Class activities: teaching, discussion, groups activities, oral report </a:t>
            </a:r>
            <a:r>
              <a:rPr kumimoji="1" lang="is-IS" altLang="zh-CN" sz="3200" dirty="0" smtClean="0"/>
              <a:t>…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库">
  <a:themeElements>
    <a:clrScheme name="库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库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库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3001</Words>
  <Application>WPS 演示</Application>
  <PresentationFormat>宽屏</PresentationFormat>
  <Paragraphs>159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等线</vt:lpstr>
      <vt:lpstr>Gill Sans MT</vt:lpstr>
      <vt:lpstr>微软雅黑</vt:lpstr>
      <vt:lpstr>Arial Unicode MS</vt:lpstr>
      <vt:lpstr>等线 Light</vt:lpstr>
      <vt:lpstr>Calibri</vt:lpstr>
      <vt:lpstr>库</vt:lpstr>
      <vt:lpstr>PowerPoint 演示文稿</vt:lpstr>
      <vt:lpstr>Course introduction and requirements</vt:lpstr>
      <vt:lpstr>Course introduction</vt:lpstr>
      <vt:lpstr>Course introduction</vt:lpstr>
      <vt:lpstr>Course introduction  Assessment</vt:lpstr>
      <vt:lpstr>Course introduction  Assessment</vt:lpstr>
      <vt:lpstr>Course introduction  Assessment</vt:lpstr>
      <vt:lpstr>Course introduction  Assessment</vt:lpstr>
      <vt:lpstr>Course introduction  what we do in class</vt:lpstr>
      <vt:lpstr>Course introduction:  what we do this term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and requirements</dc:title>
  <dc:creator>Microsoft Office 用户</dc:creator>
  <cp:lastModifiedBy>davey</cp:lastModifiedBy>
  <cp:revision>43</cp:revision>
  <dcterms:created xsi:type="dcterms:W3CDTF">2017-09-03T01:54:00Z</dcterms:created>
  <dcterms:modified xsi:type="dcterms:W3CDTF">2018-03-10T10:51:24Z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